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58" r:id="rId4"/>
    <p:sldId id="259" r:id="rId5"/>
    <p:sldId id="260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5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260648"/>
            <a:ext cx="7992888" cy="1200329"/>
          </a:xfrm>
          <a:prstGeom prst="rect">
            <a:avLst/>
          </a:prstGeom>
          <a:solidFill>
            <a:srgbClr val="99FF33"/>
          </a:solidFill>
          <a:ln>
            <a:solidFill>
              <a:srgbClr val="99FF33"/>
            </a:solidFill>
          </a:ln>
          <a:effectLst>
            <a:softEdge rad="127000"/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28575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ПАМЯТКА</a:t>
            </a:r>
          </a:p>
          <a:p>
            <a:pPr algn="ctr"/>
            <a:endParaRPr lang="ru-RU" b="1" cap="none" spc="0" dirty="0">
              <a:ln w="28575">
                <a:solidFill>
                  <a:srgbClr val="C00000"/>
                </a:solidFill>
              </a:ln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2132856"/>
            <a:ext cx="7164288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В целях своевременного информирования населения о возникновении угрозы террористического акта могут устанавливаться уровни террористической опасности.</a:t>
            </a:r>
          </a:p>
          <a:p>
            <a:pPr algn="ctr"/>
            <a:r>
              <a:rPr lang="ru-RU" sz="2400" b="1" cap="none" spc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Уровень террористической опасности устанавливается решением председателя антитеррористической комиссии в субъекте Российской Федерации, которое подлежит незамедлительному обнародованию в средствах массовой информации.</a:t>
            </a:r>
            <a:endParaRPr lang="ru-RU" sz="2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59632" y="1124744"/>
            <a:ext cx="7056784" cy="9848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ru-RU" b="1" cap="none" spc="0" dirty="0" smtClean="0">
              <a:ln w="11430"/>
              <a:solidFill>
                <a:srgbClr val="0070C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cap="none" spc="0" dirty="0" smtClean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гражданам по действиям</a:t>
            </a:r>
          </a:p>
          <a:p>
            <a:pPr algn="ctr"/>
            <a:r>
              <a:rPr lang="ru-RU" sz="2000" b="1" cap="none" spc="0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b="1" cap="none" spc="0" dirty="0" smtClean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ри установлении уровня террористической опасности</a:t>
            </a:r>
            <a:endParaRPr lang="ru-RU" sz="2000" b="1" cap="none" spc="0" dirty="0">
              <a:ln w="11430"/>
              <a:solidFill>
                <a:srgbClr val="0000FF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 descr="C:\Users\Александр\Desktop\Памятка гражданам об их действиях при установлении уровней террористической опасности   Интернет-портал Национального антитеррористического комитета_files\tlev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2448272" cy="1260860"/>
          </a:xfrm>
          <a:prstGeom prst="rect">
            <a:avLst/>
          </a:prstGeom>
          <a:noFill/>
        </p:spPr>
      </p:pic>
      <p:pic>
        <p:nvPicPr>
          <p:cNvPr id="1027" name="Picture 3" descr="C:\Users\Александр\Desktop\Памятка гражданам об их действиях при установлении уровней террористической опасности   Интернет-портал Национального антитеррористического комитета_files\79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2132856"/>
            <a:ext cx="2007865" cy="1508800"/>
          </a:xfrm>
          <a:prstGeom prst="rect">
            <a:avLst/>
          </a:prstGeom>
          <a:noFill/>
        </p:spPr>
      </p:pic>
      <p:pic>
        <p:nvPicPr>
          <p:cNvPr id="1028" name="Picture 4" descr="C:\Users\Александр\Desktop\Памятка гражданам об их действиях при установлении уровней террористической опасности   Интернет-портал Национального антитеррористического комитета_files\fil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3861048"/>
            <a:ext cx="1891283" cy="15150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Повышенный «СИНИЙ»</a:t>
            </a:r>
            <a:r>
              <a:rPr lang="ru-RU" sz="2200" b="1" dirty="0" smtClean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n w="1143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устанавливается при наличии требующей подтверждения информации о реальной возможности совершения террористического акта.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132856"/>
            <a:ext cx="8219256" cy="44644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/>
              <a:t>1. При нахождении на улице, в местах массового пребывания людей, общественном транспорте обращать внимание на:</a:t>
            </a:r>
            <a:br>
              <a:rPr lang="ru-RU" sz="2000" b="1" dirty="0" smtClean="0"/>
            </a:br>
            <a:r>
              <a:rPr lang="ru-RU" sz="2000" b="1" dirty="0" smtClean="0"/>
              <a:t>- внешний вид окружающих (одежда не соответствует времени года либо создается впечатление, что под ней находится какой - то посторонний предмет);</a:t>
            </a:r>
            <a:br>
              <a:rPr lang="ru-RU" sz="2000" b="1" dirty="0" smtClean="0"/>
            </a:br>
            <a:r>
              <a:rPr lang="ru-RU" sz="2000" b="1" dirty="0" smtClean="0"/>
              <a:t>- странности в поведении окружающих (проявление нервозности, напряженного состояния, постоянное оглядывание по сторонам, неразборчивое бормотание, попытки избежать встречи с сотрудниками правоохранительных органов);</a:t>
            </a:r>
            <a:br>
              <a:rPr lang="ru-RU" sz="2000" b="1" dirty="0" smtClean="0"/>
            </a:br>
            <a:r>
              <a:rPr lang="ru-RU" sz="2000" b="1" dirty="0" smtClean="0"/>
              <a:t>- брошенные автомобили, подозрительные предметы (мешки, сумки, рюкзаки, чемоданы, пакеты, из которых могут быть видны электрические провода, электрические приборы и т.п.).</a:t>
            </a:r>
            <a:endParaRPr lang="ru-RU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1484784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 При установлении </a:t>
            </a:r>
            <a:r>
              <a:rPr lang="ru-RU" sz="2000" b="1" dirty="0" smtClean="0">
                <a:solidFill>
                  <a:srgbClr val="0000FF"/>
                </a:solidFill>
              </a:rPr>
              <a:t>«синего» </a:t>
            </a:r>
            <a:r>
              <a:rPr lang="ru-RU" sz="2000" b="1" dirty="0" smtClean="0">
                <a:solidFill>
                  <a:srgbClr val="FF0000"/>
                </a:solidFill>
              </a:rPr>
              <a:t>уровня террористической опасности, рекомендуется: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4896544"/>
          </a:xfrm>
        </p:spPr>
        <p:txBody>
          <a:bodyPr>
            <a:noAutofit/>
          </a:bodyPr>
          <a:lstStyle/>
          <a:p>
            <a:r>
              <a:rPr lang="ru-RU" sz="2400" dirty="0" smtClean="0"/>
              <a:t>2. </a:t>
            </a:r>
            <a:r>
              <a:rPr lang="ru-RU" sz="2000" dirty="0" smtClean="0"/>
              <a:t>Обо всех подозрительных ситуациях незамедлительно сообщать сотрудникам правоохранительных органов.</a:t>
            </a:r>
            <a:br>
              <a:rPr lang="ru-RU" sz="2000" dirty="0" smtClean="0"/>
            </a:br>
            <a:r>
              <a:rPr lang="ru-RU" sz="2000" dirty="0" smtClean="0"/>
              <a:t>3. Оказывать содействие правоохранительным органам.</a:t>
            </a:r>
            <a:br>
              <a:rPr lang="ru-RU" sz="2000" dirty="0" smtClean="0"/>
            </a:br>
            <a:r>
              <a:rPr lang="ru-RU" sz="2000" dirty="0" smtClean="0"/>
              <a:t>4. Относиться с пониманием и терпением к повышенному вниманию правоохранительных органов.</a:t>
            </a:r>
            <a:br>
              <a:rPr lang="ru-RU" sz="2000" dirty="0" smtClean="0"/>
            </a:br>
            <a:r>
              <a:rPr lang="ru-RU" sz="2000" dirty="0" smtClean="0"/>
              <a:t>5. Не принимать от незнакомых людей свертки, коробки, сумки, рюкзаки, чемоданы и другие сомнительные предметы даже на временное хранение, а также для транспортировки. При обнаружении подозрительных предметов не приближаться к ним, не трогать, не вскрывать и не передвигать.</a:t>
            </a:r>
            <a:br>
              <a:rPr lang="ru-RU" sz="2000" dirty="0" smtClean="0"/>
            </a:br>
            <a:r>
              <a:rPr lang="ru-RU" sz="2000" dirty="0" smtClean="0"/>
              <a:t>6. Разъяснить в семье пожилым людям и детям, что любой предмет, найденный на улице или в подъезде, может представлять опасность для их жизни.</a:t>
            </a:r>
            <a:br>
              <a:rPr lang="ru-RU" sz="2000" dirty="0" smtClean="0"/>
            </a:br>
            <a:r>
              <a:rPr lang="ru-RU" sz="2000" dirty="0" smtClean="0"/>
              <a:t>7. Быть в курсе происходящих событий (следить за новостями по телевидению, радио, сети «Интернет»).</a:t>
            </a:r>
            <a:endParaRPr lang="ru-RU" sz="2000" dirty="0"/>
          </a:p>
        </p:txBody>
      </p:sp>
      <p:pic>
        <p:nvPicPr>
          <p:cNvPr id="4" name="Рисунок 3" descr="http://static.diary.ru/userdir/2/7/2/3/2723287/7114274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869160"/>
            <a:ext cx="2575172" cy="15121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424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Высокий «ЖЕЛТЫЙ» уровень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>
                <a:solidFill>
                  <a:srgbClr val="FF0000"/>
                </a:solidFill>
              </a:rPr>
              <a:t>устанавливается при наличии подтвержденной информации о реальной возможности совершения террористического акта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5040560"/>
          </a:xfrm>
        </p:spPr>
        <p:txBody>
          <a:bodyPr>
            <a:normAutofit fontScale="55000" lnSpcReduction="20000"/>
          </a:bodyPr>
          <a:lstStyle/>
          <a:p>
            <a:r>
              <a:rPr lang="ru-RU" sz="3300" dirty="0" smtClean="0"/>
              <a:t>Наряду с действиями, осуществляемыми при установлении «синего» уровня террористической опасности, рекомендуется:</a:t>
            </a:r>
            <a:br>
              <a:rPr lang="ru-RU" sz="3300" dirty="0" smtClean="0"/>
            </a:br>
            <a:r>
              <a:rPr lang="ru-RU" sz="3300" dirty="0" smtClean="0"/>
              <a:t>1. Воздержаться, по возможности, от посещения мест массового пребывания людей.</a:t>
            </a:r>
            <a:br>
              <a:rPr lang="ru-RU" sz="3300" dirty="0" smtClean="0"/>
            </a:br>
            <a:r>
              <a:rPr lang="ru-RU" sz="3300" dirty="0" smtClean="0"/>
              <a:t>2. При нахождении на улице (в общественном транспорте) иметь при себе документы, удостоверяющие личность. Предоставлять их для проверки по первому требованию сотрудников правоохранительных органов.</a:t>
            </a:r>
            <a:br>
              <a:rPr lang="ru-RU" sz="3300" dirty="0" smtClean="0"/>
            </a:br>
            <a:r>
              <a:rPr lang="ru-RU" sz="3300" dirty="0" smtClean="0"/>
              <a:t>3. При нахождении в общественных зданиях (торговых центрах, вокзалах, аэропортах и т.п.) обращать внимание на расположение запасных выходов и указателей путей эвакуации при пожаре.</a:t>
            </a:r>
            <a:br>
              <a:rPr lang="ru-RU" sz="3300" dirty="0" smtClean="0"/>
            </a:br>
            <a:r>
              <a:rPr lang="ru-RU" sz="3300" dirty="0" smtClean="0"/>
              <a:t>4. Обращать внимание на появление незнакомых людей и автомобилей на прилегающих к жилым домам территориях.</a:t>
            </a:r>
            <a:br>
              <a:rPr lang="ru-RU" sz="3300" dirty="0" smtClean="0"/>
            </a:br>
            <a:r>
              <a:rPr lang="ru-RU" sz="3300" dirty="0" smtClean="0"/>
              <a:t>5. Воздержаться от передвижения с крупногабаритными сумками, рюкзаками, чемоданами.</a:t>
            </a:r>
            <a:br>
              <a:rPr lang="ru-RU" sz="3300" dirty="0" smtClean="0"/>
            </a:br>
            <a:r>
              <a:rPr lang="ru-RU" sz="3300" dirty="0" smtClean="0"/>
              <a:t>6. Обсудить в семье план действий в случае возникновения чрезвычайной ситуации:</a:t>
            </a:r>
            <a:br>
              <a:rPr lang="ru-RU" sz="3300" dirty="0" smtClean="0"/>
            </a:br>
            <a:r>
              <a:rPr lang="ru-RU" sz="3300" dirty="0" smtClean="0"/>
              <a:t>- определить место, где вы сможете встретиться с членами вашей семьи в экстренной ситуации;</a:t>
            </a:r>
            <a:br>
              <a:rPr lang="ru-RU" sz="3300" dirty="0" smtClean="0"/>
            </a:br>
            <a:r>
              <a:rPr lang="ru-RU" sz="3300" dirty="0" smtClean="0"/>
              <a:t>- удостовериться, что у всех членов семьи есть номера телефонов других членов семьи, родственников и экстренных служб.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5727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Критический «КРАСНЫЙ» уровень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rgbClr val="0000FF"/>
                </a:solidFill>
              </a:rPr>
              <a:t>устанавливается при наличии информации о совершенном террористическом акте либо</a:t>
            </a:r>
            <a:br>
              <a:rPr lang="ru-RU" sz="2000" dirty="0" smtClean="0">
                <a:solidFill>
                  <a:srgbClr val="0000FF"/>
                </a:solidFill>
              </a:rPr>
            </a:br>
            <a:r>
              <a:rPr lang="ru-RU" sz="2000" dirty="0" smtClean="0">
                <a:solidFill>
                  <a:srgbClr val="0000FF"/>
                </a:solidFill>
              </a:rPr>
              <a:t>  о совершении действий, создающих непосредственную угрозу террористического акта.</a:t>
            </a:r>
            <a:br>
              <a:rPr lang="ru-RU" sz="2000" dirty="0" smtClean="0">
                <a:solidFill>
                  <a:srgbClr val="0000FF"/>
                </a:solidFill>
              </a:rPr>
            </a:br>
            <a:r>
              <a:rPr lang="ru-RU" sz="2000" dirty="0" smtClean="0">
                <a:solidFill>
                  <a:srgbClr val="0000FF"/>
                </a:solidFill>
              </a:rPr>
              <a:t>Наряду с действиями, осуществляемыми при установлении </a:t>
            </a:r>
            <a:br>
              <a:rPr lang="ru-RU" sz="2000" dirty="0" smtClean="0">
                <a:solidFill>
                  <a:srgbClr val="0000FF"/>
                </a:solidFill>
              </a:rPr>
            </a:br>
            <a:r>
              <a:rPr lang="ru-RU" sz="2000" dirty="0" smtClean="0">
                <a:solidFill>
                  <a:srgbClr val="0000FF"/>
                </a:solidFill>
              </a:rPr>
              <a:t>«синего» и «желтого» уровней террористической опасности, рекомендуется:</a:t>
            </a:r>
            <a:endParaRPr lang="ru-RU" sz="2000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320480"/>
          </a:xfrm>
        </p:spPr>
        <p:txBody>
          <a:bodyPr>
            <a:normAutofit fontScale="55000" lnSpcReduction="20000"/>
          </a:bodyPr>
          <a:lstStyle/>
          <a:p>
            <a:r>
              <a:rPr lang="ru-RU" sz="2900" dirty="0" smtClean="0"/>
              <a:t>1. Организовать дежурство жильцов вашего дома, которые будут регулярно обходить здание, подъезды, обращая особое внимание на появление незнакомых лиц и автомобилей, разгрузку ящиков и мешков.</a:t>
            </a:r>
            <a:br>
              <a:rPr lang="ru-RU" sz="2900" dirty="0" smtClean="0"/>
            </a:br>
            <a:r>
              <a:rPr lang="ru-RU" sz="2900" dirty="0" smtClean="0"/>
              <a:t>2. Отказаться от посещения мест массового пребывания людей, отложить поездки по территории, на которой установлен уровень террористической опасности, ограничить время пребывания детей на улице.</a:t>
            </a:r>
            <a:br>
              <a:rPr lang="ru-RU" sz="2900" dirty="0" smtClean="0"/>
            </a:br>
            <a:r>
              <a:rPr lang="ru-RU" sz="2900" dirty="0" smtClean="0"/>
              <a:t>3. Подготовиться к возможной эвакуации:</a:t>
            </a:r>
          </a:p>
          <a:p>
            <a:r>
              <a:rPr lang="ru-RU" sz="2900" dirty="0" smtClean="0"/>
              <a:t>- подготовить набор предметов первой необходимости, деньги и документы;</a:t>
            </a:r>
          </a:p>
          <a:p>
            <a:r>
              <a:rPr lang="ru-RU" sz="2900" dirty="0" smtClean="0"/>
              <a:t>- подготовить запас медицинских средств, необходимых для оказания первой медицинской помощи;</a:t>
            </a:r>
            <a:br>
              <a:rPr lang="ru-RU" sz="2900" dirty="0" smtClean="0"/>
            </a:br>
            <a:r>
              <a:rPr lang="ru-RU" sz="2900" dirty="0" smtClean="0"/>
              <a:t>- заготовить трехдневный запас воды и предметов питания для членов семьи.</a:t>
            </a:r>
            <a:br>
              <a:rPr lang="ru-RU" sz="2900" dirty="0" smtClean="0"/>
            </a:br>
            <a:r>
              <a:rPr lang="ru-RU" sz="2900" dirty="0" smtClean="0"/>
              <a:t>4. Оказавшись вблизи или в месте проведения террористического акта, следует как можно скорее покинуть его без паники, избегать проявлений любопытства, при выходе из эпицентра постараться помочь пострадавшим покинуть опасную зону, не подбирать предметы и вещи, не проводить видео и фотосъемку.</a:t>
            </a:r>
          </a:p>
          <a:p>
            <a:r>
              <a:rPr lang="ru-RU" sz="2900" dirty="0" smtClean="0"/>
              <a:t>5. Держать постоянно включенными телевизор, радиоприемник или радиоточку.</a:t>
            </a:r>
          </a:p>
          <a:p>
            <a:r>
              <a:rPr lang="ru-RU" sz="2900" dirty="0" smtClean="0"/>
              <a:t>6. Не допускать распространения непроверенной информации о совершении действий, создающих непосредственную угрозу террористического акта.</a:t>
            </a:r>
          </a:p>
          <a:p>
            <a:endParaRPr lang="ru-RU" dirty="0"/>
          </a:p>
        </p:txBody>
      </p:sp>
      <p:pic>
        <p:nvPicPr>
          <p:cNvPr id="4" name="Рисунок 3" descr="Взрывы в университете Диарбекир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5661248"/>
            <a:ext cx="2304256" cy="9978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ru-RU" sz="6600" b="1" dirty="0" smtClean="0">
                <a:solidFill>
                  <a:srgbClr val="FF0000"/>
                </a:solidFill>
              </a:rPr>
              <a:t>Внимание!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17646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качестве маскировки для взрывных устройств террористами могут использоваться обычные бытовые предметы: коробки, сумки, портфели, сигаретные пачки, мобильные телефоны, игрушки. </a:t>
            </a:r>
          </a:p>
          <a:p>
            <a:r>
              <a:rPr lang="ru-RU" dirty="0" smtClean="0"/>
              <a:t>Объясните это вашим детям, родным и знакомым. </a:t>
            </a:r>
          </a:p>
          <a:p>
            <a:r>
              <a:rPr lang="ru-RU" dirty="0" smtClean="0"/>
              <a:t>Не будьте равнодушными, ваши своевременные действия могут помочь предотвратить террористический акт и сохранить жизни окружающих.</a:t>
            </a:r>
          </a:p>
          <a:p>
            <a:endParaRPr lang="ru-RU" dirty="0"/>
          </a:p>
        </p:txBody>
      </p:sp>
      <p:pic>
        <p:nvPicPr>
          <p:cNvPr id="2051" name="Picture 3" descr="C:\Users\Александр\Desktop\Памятка гражданам об их действиях при установлении уровней террористической опасности   Интернет-портал Национального антитеррористического комитета_files\photo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913122"/>
            <a:ext cx="2153908" cy="1734463"/>
          </a:xfrm>
          <a:prstGeom prst="rect">
            <a:avLst/>
          </a:prstGeom>
          <a:noFill/>
        </p:spPr>
      </p:pic>
      <p:pic>
        <p:nvPicPr>
          <p:cNvPr id="6" name="Picture 2" descr="C:\Users\Александр\Desktop\Памятка гражданам об их действиях при установлении уровней террористической опасности   Интернет-портал Национального антитеррористического комитета_files\tleve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60648"/>
            <a:ext cx="2448272" cy="1260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125</TotalTime>
  <Words>179</Words>
  <Application>Microsoft Office PowerPoint</Application>
  <PresentationFormat>Экран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Слайд 1</vt:lpstr>
      <vt:lpstr> Повышенный «СИНИЙ» устанавливается при наличии требующей подтверждения информации о реальной возможности совершения террористического акта.</vt:lpstr>
      <vt:lpstr>Слайд 3</vt:lpstr>
      <vt:lpstr>Высокий «ЖЕЛТЫЙ» уровень устанавливается при наличии подтвержденной информации о реальной возможности совершения террористического акта </vt:lpstr>
      <vt:lpstr>Критический «КРАСНЫЙ» уровень устанавливается при наличии информации о совершенном террористическом акте либо   о совершении действий, создающих непосредственную угрозу террористического акта. Наряду с действиями, осуществляемыми при установлении  «синего» и «желтого» уровней террористической опасности, рекомендуется:</vt:lpstr>
      <vt:lpstr>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 B560</dc:creator>
  <cp:lastModifiedBy>Александр</cp:lastModifiedBy>
  <cp:revision>19</cp:revision>
  <dcterms:created xsi:type="dcterms:W3CDTF">2015-02-19T09:25:17Z</dcterms:created>
  <dcterms:modified xsi:type="dcterms:W3CDTF">2015-02-20T16:03:00Z</dcterms:modified>
</cp:coreProperties>
</file>