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71" r:id="rId9"/>
    <p:sldId id="265" r:id="rId10"/>
    <p:sldId id="267" r:id="rId11"/>
    <p:sldId id="268" r:id="rId12"/>
    <p:sldId id="272" r:id="rId13"/>
    <p:sldId id="269" r:id="rId14"/>
    <p:sldId id="278" r:id="rId15"/>
    <p:sldId id="270" r:id="rId16"/>
    <p:sldId id="273" r:id="rId17"/>
    <p:sldId id="276" r:id="rId18"/>
    <p:sldId id="27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62A567A-FF7A-4F35-BAE5-6B7318049EB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6F073D9-7238-4C0D-A0F0-359C80B2A2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567A-FF7A-4F35-BAE5-6B7318049EB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73D9-7238-4C0D-A0F0-359C80B2A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567A-FF7A-4F35-BAE5-6B7318049EB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73D9-7238-4C0D-A0F0-359C80B2A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567A-FF7A-4F35-BAE5-6B7318049EB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73D9-7238-4C0D-A0F0-359C80B2A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567A-FF7A-4F35-BAE5-6B7318049EB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73D9-7238-4C0D-A0F0-359C80B2A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567A-FF7A-4F35-BAE5-6B7318049EB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73D9-7238-4C0D-A0F0-359C80B2A2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567A-FF7A-4F35-BAE5-6B7318049EB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73D9-7238-4C0D-A0F0-359C80B2A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567A-FF7A-4F35-BAE5-6B7318049EB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73D9-7238-4C0D-A0F0-359C80B2A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567A-FF7A-4F35-BAE5-6B7318049EB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73D9-7238-4C0D-A0F0-359C80B2A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567A-FF7A-4F35-BAE5-6B7318049EB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73D9-7238-4C0D-A0F0-359C80B2A2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567A-FF7A-4F35-BAE5-6B7318049EB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73D9-7238-4C0D-A0F0-359C80B2A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62A567A-FF7A-4F35-BAE5-6B7318049EB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6F073D9-7238-4C0D-A0F0-359C80B2A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base.garant.ru/12125267/5/#block_5352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base.garant.ru/12125267/6/#block_61802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base.garant.ru/10105489/2/#block_163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/>
              <a:t>Нормативно-правовые основы организации профилактики безнадзорности и правонарушений несовершеннолетних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/>
              <a:t>Основные законодательные и нормативно-правовые акты по профилактике безнадзорности и правонарушений несовершеннолетних</a:t>
            </a:r>
            <a:r>
              <a:rPr lang="ru-RU" dirty="0"/>
              <a:t> </a:t>
            </a:r>
          </a:p>
          <a:p>
            <a:r>
              <a:rPr lang="ru-RU" dirty="0"/>
              <a:t>· Конвенция о правах ребенка </a:t>
            </a:r>
          </a:p>
          <a:p>
            <a:r>
              <a:rPr lang="ru-RU" dirty="0"/>
              <a:t>· Конституция Российской Федерации </a:t>
            </a:r>
          </a:p>
          <a:p>
            <a:r>
              <a:rPr lang="ru-RU" dirty="0"/>
              <a:t>. Семейный кодекс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6981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609248"/>
          </a:xfrm>
        </p:spPr>
        <p:txBody>
          <a:bodyPr>
            <a:normAutofit fontScale="90000"/>
          </a:bodyPr>
          <a:lstStyle/>
          <a:p>
            <a:r>
              <a:rPr lang="ru-RU" sz="1800" b="1" dirty="0"/>
              <a:t>2</a:t>
            </a:r>
            <a:r>
              <a:rPr lang="ru-RU" sz="2000" b="1" dirty="0"/>
              <a:t>. Выявление несовершеннолетних, находящихся в социально опасном положении, а также не посещающих или систематически пропускающих по неуважительным причинам занятия в образовательных организациях, принятие мер по их воспитанию и получению ими общего образования. </a:t>
            </a:r>
            <a:r>
              <a:rPr lang="ru-RU" sz="1800" u="sng" dirty="0"/>
              <a:t>Работа в этом направлении предусматривает:</a:t>
            </a:r>
            <a:r>
              <a:rPr lang="ru-RU" sz="1800" b="1" dirty="0"/>
              <a:t> 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420888"/>
            <a:ext cx="6777317" cy="4176464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- разработку системы ежедневного учета детей, не пришедших на учебные занятия с выяснением причин отсутствия ребенка в школе и принятием оперативных мер по его возвращению;</a:t>
            </a:r>
            <a:r>
              <a:rPr lang="ru-RU" b="1" dirty="0"/>
              <a:t> </a:t>
            </a:r>
            <a:endParaRPr lang="ru-RU" dirty="0"/>
          </a:p>
          <a:p>
            <a:r>
              <a:rPr lang="ru-RU" dirty="0"/>
              <a:t>- направление информации о количестве несовершеннолетних, не посещающих или систематически пропускающих учебные занятия в муниципальный орган управления образованием на 25 число каждого месяца учебного года; </a:t>
            </a:r>
          </a:p>
          <a:p>
            <a:r>
              <a:rPr lang="ru-RU" dirty="0"/>
              <a:t>- совершенствование системы воспитания в образовательном учреждении на основе развития воспитательной системы, детского самоуправления, повышения воспитательного потенциала урока; </a:t>
            </a:r>
          </a:p>
          <a:p>
            <a:r>
              <a:rPr lang="ru-RU" dirty="0"/>
              <a:t>-обеспечение максимального охвата детей образовательными программами дополнительного образования; </a:t>
            </a:r>
          </a:p>
          <a:p>
            <a:r>
              <a:rPr lang="ru-RU" dirty="0"/>
              <a:t>- разработку мер поддержки и контроля по каждому обучающемуся и его семье, находящейся в социально опасном положении; </a:t>
            </a:r>
          </a:p>
          <a:p>
            <a:r>
              <a:rPr lang="ru-RU" dirty="0"/>
              <a:t>- организацию деятельности классных руководителей по профилактике безнадзорности и правонарушений среди обучающихся; </a:t>
            </a:r>
          </a:p>
          <a:p>
            <a:r>
              <a:rPr lang="ru-RU" dirty="0"/>
              <a:t>- проведение мероприятий для родителей по профилактике семейного неблагополучия и предупреждению асоциального поведения учащихся (в том числе «родительский всеобуч»).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32405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980728"/>
            <a:ext cx="7024744" cy="792088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/>
              <a:t>3</a:t>
            </a:r>
            <a:r>
              <a:rPr lang="ru-RU" sz="1800" b="1" dirty="0"/>
              <a:t>. Выявление семей, находящихся в социально опасном положении и оказание им помощи в обучении и воспитании детей. </a:t>
            </a:r>
            <a:r>
              <a:rPr lang="ru-RU" sz="1800" dirty="0"/>
              <a:t>Это:</a:t>
            </a:r>
            <a:r>
              <a:rPr lang="ru-RU" sz="1800" b="1" dirty="0"/>
              <a:t> 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484784"/>
            <a:ext cx="7488948" cy="5040560"/>
          </a:xfrm>
        </p:spPr>
        <p:txBody>
          <a:bodyPr>
            <a:noAutofit/>
          </a:bodyPr>
          <a:lstStyle/>
          <a:p>
            <a:r>
              <a:rPr lang="ru-RU" sz="1200" dirty="0"/>
              <a:t>- организация обходов </a:t>
            </a:r>
            <a:r>
              <a:rPr lang="ru-RU" sz="1200" dirty="0" err="1"/>
              <a:t>микроучастка</a:t>
            </a:r>
            <a:r>
              <a:rPr lang="ru-RU" sz="1200" dirty="0"/>
              <a:t> школы с целью выявления несовершеннолетних детей, подлежащих обучению и определения условий, в которых они проживают;</a:t>
            </a:r>
            <a:r>
              <a:rPr lang="ru-RU" sz="1200" b="1" dirty="0"/>
              <a:t> </a:t>
            </a:r>
            <a:endParaRPr lang="ru-RU" sz="1200" dirty="0"/>
          </a:p>
          <a:p>
            <a:r>
              <a:rPr lang="ru-RU" sz="1200" dirty="0"/>
              <a:t>- организация работы общественного инспектора или социального педагога по защите прав детей, посещение им семей группы риска и семей, находящихся в социально опасном положении (составление актов обследования жилищных условий, подготовка документов для оформления ребенка в государственное учреждение или под опеку);</a:t>
            </a:r>
            <a:r>
              <a:rPr lang="ru-RU" sz="1200" b="1" dirty="0"/>
              <a:t> </a:t>
            </a:r>
            <a:endParaRPr lang="ru-RU" sz="1200" dirty="0"/>
          </a:p>
          <a:p>
            <a:r>
              <a:rPr lang="ru-RU" sz="1200" dirty="0"/>
              <a:t>- организация работы социального педагога по работе с семьями, находящимися в социально опасном положении, выявление таких семей методами наблюдения, сообщений от соседей, учащихся, участкового инспектора, медицинского работника;</a:t>
            </a:r>
            <a:r>
              <a:rPr lang="ru-RU" sz="1200" b="1" dirty="0"/>
              <a:t> </a:t>
            </a:r>
            <a:endParaRPr lang="ru-RU" sz="1200" dirty="0"/>
          </a:p>
          <a:p>
            <a:r>
              <a:rPr lang="ru-RU" sz="1200" dirty="0"/>
              <a:t>- организация рейдов в микрорайоне образовательного учреждения совместно с органами внутренних дел, комиссией по делам несовершеннолетних, органами социальной защиты и др.;</a:t>
            </a:r>
            <a:r>
              <a:rPr lang="ru-RU" sz="1200" b="1" dirty="0"/>
              <a:t> </a:t>
            </a:r>
            <a:endParaRPr lang="ru-RU" sz="1200" dirty="0"/>
          </a:p>
          <a:p>
            <a:r>
              <a:rPr lang="ru-RU" sz="1200" dirty="0"/>
              <a:t>- создание банка данных на неблагополучные семьи и семьи группы риска;</a:t>
            </a:r>
            <a:r>
              <a:rPr lang="ru-RU" sz="1200" b="1" dirty="0"/>
              <a:t> </a:t>
            </a:r>
            <a:endParaRPr lang="ru-RU" sz="1200" dirty="0"/>
          </a:p>
          <a:p>
            <a:r>
              <a:rPr lang="ru-RU" sz="1200" dirty="0"/>
              <a:t>- привлечение органов родительского самоуправления, управляющих советов к работе с семьями, не выполняющими обязанности по воспитанию детей;</a:t>
            </a:r>
            <a:r>
              <a:rPr lang="ru-RU" sz="1200" b="1" dirty="0"/>
              <a:t> </a:t>
            </a:r>
            <a:endParaRPr lang="ru-RU" sz="1200" dirty="0"/>
          </a:p>
          <a:p>
            <a:r>
              <a:rPr lang="ru-RU" sz="1200" dirty="0"/>
              <a:t>- принятие необходимых мер по лишению родительских прав и устройству ребенка в учреждение для детей-сирот и детей, оставшихся без попечения родителей;</a:t>
            </a:r>
            <a:r>
              <a:rPr lang="ru-RU" sz="1200" b="1" dirty="0"/>
              <a:t> </a:t>
            </a:r>
            <a:endParaRPr lang="ru-RU" sz="1200" dirty="0"/>
          </a:p>
          <a:p>
            <a:r>
              <a:rPr lang="ru-RU" sz="1200" dirty="0"/>
              <a:t>- организация индивидуальных учебных занятий для ребенка, долгое время не посещавшего образовательное учреждение;</a:t>
            </a:r>
            <a:r>
              <a:rPr lang="ru-RU" sz="1200" b="1" dirty="0"/>
              <a:t> </a:t>
            </a:r>
            <a:endParaRPr lang="ru-RU" sz="1200" dirty="0"/>
          </a:p>
          <a:p>
            <a:r>
              <a:rPr lang="ru-RU" sz="1200" dirty="0"/>
              <a:t>- создание банка данных в виде социальных паспортов на каждую семью, находящуюся в социально опасном положении;</a:t>
            </a:r>
            <a:r>
              <a:rPr lang="ru-RU" sz="1200" b="1" dirty="0"/>
              <a:t> </a:t>
            </a:r>
            <a:endParaRPr lang="ru-RU" sz="1200" dirty="0"/>
          </a:p>
          <a:p>
            <a:r>
              <a:rPr lang="ru-RU" sz="1200" dirty="0"/>
              <a:t>- обеспечение индивидуального подхода к обучению детей из семей, находящихся в социально опасном положении (использование интегрированных форм обучения, индивидуальных образовательных программ, специальных педагогических технологий, занятий во внеурочное время), организация бесплатного питания 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="" xmlns:p14="http://schemas.microsoft.com/office/powerpoint/2010/main" val="2056164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dirty="0"/>
              <a:t>4. Обеспечение организации в образовательных организациях общедоступных спортивных секций, технических и иных кружков, клубов и привлечение к участию в них несовершеннолетних </a:t>
            </a:r>
            <a:r>
              <a:rPr lang="ru-RU" sz="1800" dirty="0"/>
              <a:t>предусматривает:</a:t>
            </a:r>
            <a:r>
              <a:rPr lang="ru-RU" sz="1800" b="1" dirty="0"/>
              <a:t> 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- развитие системы дополнительного образования детей в общеобразовательном учреждении; </a:t>
            </a:r>
          </a:p>
          <a:p>
            <a:r>
              <a:rPr lang="ru-RU" dirty="0"/>
              <a:t>- разработка и реализация программ дополнительного образования детей, привлечение к занятиям по этим программам детей, требующих особо педагогического внимания; </a:t>
            </a:r>
          </a:p>
          <a:p>
            <a:r>
              <a:rPr lang="ru-RU" dirty="0"/>
              <a:t>- организация постоянного мониторинга посещаемости детьми группы риска спортивных секций, творческих коллективов, факультативов, занятий в студиях, клубах; </a:t>
            </a:r>
          </a:p>
          <a:p>
            <a:r>
              <a:rPr lang="ru-RU" dirty="0"/>
              <a:t>- обеспечение занятости несовершеннолетних, находящихся в трудной</a:t>
            </a:r>
          </a:p>
        </p:txBody>
      </p:sp>
    </p:spTree>
    <p:extLst>
      <p:ext uri="{BB962C8B-B14F-4D97-AF65-F5344CB8AC3E}">
        <p14:creationId xmlns="" xmlns:p14="http://schemas.microsoft.com/office/powerpoint/2010/main" val="2457054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908720"/>
            <a:ext cx="7024744" cy="1143000"/>
          </a:xfrm>
        </p:spPr>
        <p:txBody>
          <a:bodyPr>
            <a:noAutofit/>
          </a:bodyPr>
          <a:lstStyle/>
          <a:p>
            <a:r>
              <a:rPr lang="ru-RU" sz="1800" b="1" dirty="0"/>
              <a:t>5. Осуществление мер по реализации программ и методик, направленных на формирование законопослушного поведения несовершеннолетних </a:t>
            </a:r>
            <a:r>
              <a:rPr lang="ru-RU" sz="1800" dirty="0"/>
              <a:t>через:</a:t>
            </a:r>
            <a:r>
              <a:rPr lang="ru-RU" sz="1800" b="1" dirty="0"/>
              <a:t> 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772816"/>
            <a:ext cx="7488832" cy="4752528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- организацию в рамках </a:t>
            </a:r>
            <a:r>
              <a:rPr lang="ru-RU" dirty="0" err="1"/>
              <a:t>воспитательно</a:t>
            </a:r>
            <a:r>
              <a:rPr lang="ru-RU" dirty="0"/>
              <a:t>-профилактической работы мероприятий по формированию правовой культуры, гражданской и уголовной ответственности у учащихся (проведение акций, коллективных творческих дел, нестандартных учебных занятий и т.д.); </a:t>
            </a:r>
          </a:p>
          <a:p>
            <a:r>
              <a:rPr lang="ru-RU" dirty="0"/>
              <a:t>- включение в учебный план образовательного учреждения предметов, образовательных модулей, направленных на формирование законопослушного поведения учащихся; </a:t>
            </a:r>
          </a:p>
          <a:p>
            <a:r>
              <a:rPr lang="ru-RU" dirty="0"/>
              <a:t>- использование педагогами школы современных технологий правового обучения и воспитания – тренингов, деловых и ролевых игр, социального проектирования, компьютерного программирования, совместной продуктивной деятельности. </a:t>
            </a:r>
          </a:p>
          <a:p>
            <a:r>
              <a:rPr lang="ru-RU" dirty="0"/>
              <a:t>- организацию участия школьников в реализации социально значимых проектов, конкурсов, акций областного и федерального уровня, направленных на формирование гражданско-правового сознания учащихся; </a:t>
            </a:r>
          </a:p>
          <a:p>
            <a:r>
              <a:rPr lang="ru-RU" dirty="0"/>
              <a:t>- привлечение ведомств, общественных организаций, учреждений культуры, науки, спорта, здравоохранения, родительской общественности для проведения совместных проектов по профилактике безнадзорности и правонарушений несовершеннолетних; </a:t>
            </a:r>
          </a:p>
          <a:p>
            <a:r>
              <a:rPr lang="ru-RU" dirty="0"/>
              <a:t>- использование информационных материалов, сборников, публикаций, электронных журналов, плакатов, художественной литературы для организации выставок, проведения классных часов, внеклассных мероприятий по предметам, декад правовой культуры и др. по профилактике безнадзорности и правонарушений несовершеннолетних; </a:t>
            </a:r>
          </a:p>
          <a:p>
            <a:r>
              <a:rPr lang="ru-RU" dirty="0"/>
              <a:t>- проведение опросов, анкетирования учащихся и родителей по основам правовых знаний, законопослушного поведения, уровню правовой культуры; </a:t>
            </a:r>
          </a:p>
          <a:p>
            <a:r>
              <a:rPr lang="ru-RU" dirty="0"/>
              <a:t>- создание страницы на школьном сайте, выпуск школьной стенгазеты, размещение специальных информационных стендов, посвященных интересным аспектам гражданско-правовой культуры и поведения учащихся.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05714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268760"/>
            <a:ext cx="7024744" cy="2185312"/>
          </a:xfrm>
        </p:spPr>
        <p:txBody>
          <a:bodyPr>
            <a:noAutofit/>
          </a:bodyPr>
          <a:lstStyle/>
          <a:p>
            <a:r>
              <a:rPr lang="ru-RU" sz="2800" b="1" dirty="0"/>
              <a:t>Кодекс Российской Федерации об административных правонарушениях</a:t>
            </a:r>
            <a:br>
              <a:rPr lang="ru-RU" sz="2800" b="1" dirty="0"/>
            </a:br>
            <a:r>
              <a:rPr lang="ru-RU" sz="2800" b="1" dirty="0"/>
              <a:t>от 30 декабря 2001 г. N 195-ФЗ</a:t>
            </a:r>
            <a:br>
              <a:rPr lang="ru-RU" sz="2800" b="1" dirty="0"/>
            </a:br>
            <a:r>
              <a:rPr lang="ru-RU" sz="2800" b="1" dirty="0"/>
              <a:t/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ru-RU" b="1" dirty="0" smtClean="0"/>
          </a:p>
          <a:p>
            <a:endParaRPr lang="ru-RU" b="1" dirty="0"/>
          </a:p>
          <a:p>
            <a:r>
              <a:rPr lang="ru-RU" b="1" dirty="0" smtClean="0"/>
              <a:t>С </a:t>
            </a:r>
            <a:r>
              <a:rPr lang="ru-RU" b="1" dirty="0"/>
              <a:t>изменениями и дополнениями от:</a:t>
            </a:r>
          </a:p>
          <a:p>
            <a:r>
              <a:rPr lang="ru-RU" dirty="0"/>
              <a:t>25 апреля, 25 июля, 30, 31 октября, 31 декабря 2002 г., 30 июня, 4 июля, 11 ноября, 8, 23 декабря 2003 г., 9 мая, 26, 28 июля, 20 августа, 25 октября, 28, 30 декабря 2004 г., 7, 21 марта, 22 апреля, 9 мая, 18 июня, 2, 21, 22 июля, 27 сентября, 5, 19, 26, 27, 31 декабря 2005 г., 5 января, 2 февраля, 3, 16 марта, 15, 29 апреля, 8 мая, 3 июня, 3, 18, 26, 27 июля, 16 октября, 3, 5 ноября, 4, 18, 29, 30 декабря 2006 г., 9 февраля, 29 марта, 9, 20 апреля, 7, 10 мая, 22 июня, 19, 24 июля, 2, 18 октября, 8, 27 ноября, 1, 6 декабря 2007 г., 3 марта, 29 апреля, 13, 16 мая, 14, 22 июля, 8 ноября, 3, 22, 25, 26, 30 декабря 2008 г., 9 февраля, 7 мая, 3, 28, 29 июня, 17, 19, 24 июля, 9, 23, 25, 28 ноября, 21, 27, 28 декабря 2009 г., 9 марта, 5, 30 апреля, 8, 19, 31 мая, 17 июня, 1, 5, 23, 26, 27, 30 июля, 4 октября, 8, 29 ноября, 8, 23, 28, 29 декабря 2010 г., 7 февраля, 6, 21 апреля, 4 мая, 3, 4, 27 июня, 1, 11, 18, 20, 21 июля, 6, 7, 8, 16, 21, 30 ноября, 3, 6, 7, 8 декабря 2011 г., 31 января, 1 марта, 2, 23 апреля, 3 мая, 5, 8, 14 июня, 10, 28 июля, 2 октября, 12, 29 ноября, 1, 3, 25, 29, 30 декабря 2012 г., 23 февраля, 5, 22 апреля, 7 мая, 7, 28, 29 июня, 2, 23 июля, 30 сентября, 21 октября, 2, 25 ноября, 2, 21, 28 декабря 2013 г., 3 февраля, 12 марта, 2, 20 апреля, 5 мая, 4, 23, 28 июня, 21 июля 2014 г.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71006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764704"/>
            <a:ext cx="7560956" cy="5544616"/>
          </a:xfrm>
        </p:spPr>
        <p:txBody>
          <a:bodyPr>
            <a:normAutofit fontScale="55000" lnSpcReduction="20000"/>
          </a:bodyPr>
          <a:lstStyle/>
          <a:p>
            <a:r>
              <a:rPr lang="ru-RU" sz="2500" b="1" dirty="0"/>
              <a:t>Статья 5.35.</a:t>
            </a:r>
            <a:r>
              <a:rPr lang="ru-RU" sz="2500" dirty="0"/>
              <a:t> Неисполнение родителями или иными законными представителями несовершеннолетних обязанностей по содержанию и воспитанию несовершеннолетних</a:t>
            </a:r>
          </a:p>
          <a:p>
            <a:r>
              <a:rPr lang="ru-RU" sz="2500" dirty="0"/>
              <a:t>1. Неисполнение или ненадлежащее исполнение родителями или иными законными представителями несовершеннолетних обязанностей по содержанию, воспитанию, обучению, защите прав и интересов несовершеннолетних -</a:t>
            </a:r>
          </a:p>
          <a:p>
            <a:r>
              <a:rPr lang="ru-RU" sz="2500" b="1" dirty="0"/>
              <a:t>влечет предупреждение или наложение административного штрафа в размере от ста до пятисот рублей.</a:t>
            </a:r>
          </a:p>
          <a:p>
            <a:r>
              <a:rPr lang="ru-RU" sz="2500" dirty="0"/>
              <a:t>2. Нарушение родителями или иными законными представителями несовершеннолетних прав и интересов несовершеннолетних, выразившееся в лишении их права на общение с родителями или близкими родственниками, если такое общение не противоречит интересам детей, в намеренном сокрытии места нахождения детей помимо их воли, в неисполнении судебного решения об определении места жительства детей, в том числе судебного решения об определении места жительства детей на период до вступления в законную силу судебного решения об определении их места жительства, в неисполнении судебного решения о порядке осуществления родительских прав или о порядке осуществления родительских прав на период до вступления в законную силу судебного решения либо в ином воспрепятствовании осуществлению родителями прав на воспитание и образование детей и на защиту их прав и интересов, -</a:t>
            </a:r>
          </a:p>
          <a:p>
            <a:r>
              <a:rPr lang="ru-RU" sz="2500" b="1" dirty="0"/>
              <a:t>влечет наложение административного штрафа в размере от двух тысяч до трех тысяч рублей.</a:t>
            </a:r>
          </a:p>
          <a:p>
            <a:r>
              <a:rPr lang="ru-RU" sz="2500" dirty="0" smtClean="0"/>
              <a:t>3</a:t>
            </a:r>
            <a:r>
              <a:rPr lang="ru-RU" sz="2500" dirty="0"/>
              <a:t>. Повторное совершение административного правонарушения, предусмотренного </a:t>
            </a:r>
            <a:r>
              <a:rPr lang="ru-RU" sz="2500" dirty="0">
                <a:hlinkClick r:id="rId2"/>
              </a:rPr>
              <a:t>частью 2</a:t>
            </a:r>
            <a:r>
              <a:rPr lang="ru-RU" sz="2500" dirty="0"/>
              <a:t> настоящей статьи, -</a:t>
            </a:r>
          </a:p>
          <a:p>
            <a:r>
              <a:rPr lang="ru-RU" sz="2500" b="1" dirty="0"/>
              <a:t>влечет наложение административного штрафа в размере от четырех тысяч до пяти тысяч рублей или административный арест на срок до пяти суток.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309305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980728"/>
            <a:ext cx="6777317" cy="532859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Статья 6.10.</a:t>
            </a:r>
            <a:r>
              <a:rPr lang="ru-RU" dirty="0"/>
              <a:t> Вовлечение несовершеннолетнего в употребление алкогольной и спиртосодержащей продукции или одурманивающих веществ</a:t>
            </a:r>
          </a:p>
          <a:p>
            <a:r>
              <a:rPr lang="ru-RU" dirty="0"/>
              <a:t>1. Вовлечение несовершеннолетнего в употребление алкогольной и спиртосодержащей продукции или одурманивающих веществ, за исключением случаев, предусмотренных </a:t>
            </a:r>
            <a:r>
              <a:rPr lang="ru-RU" u="sng" dirty="0">
                <a:hlinkClick r:id="rId2"/>
              </a:rPr>
              <a:t>частью 2 статьи 6.18</a:t>
            </a:r>
            <a:r>
              <a:rPr lang="ru-RU" dirty="0"/>
              <a:t> настоящего Кодекса, -</a:t>
            </a:r>
          </a:p>
          <a:p>
            <a:r>
              <a:rPr lang="ru-RU" b="1" dirty="0"/>
              <a:t>влечет наложение административного штрафа в размере от одной тысячи пятисот до трех тысяч рублей.</a:t>
            </a:r>
          </a:p>
          <a:p>
            <a:r>
              <a:rPr lang="ru-RU" dirty="0"/>
              <a:t>2. Те же действия, совершенные родителями или иными законными представителями несовершеннолетних, за исключением случаев, предусмотренных </a:t>
            </a:r>
            <a:r>
              <a:rPr lang="ru-RU" u="sng" dirty="0">
                <a:hlinkClick r:id="rId2"/>
              </a:rPr>
              <a:t>частью 2 статьи 6.18</a:t>
            </a:r>
            <a:r>
              <a:rPr lang="ru-RU" dirty="0"/>
              <a:t> настоящего Кодекса, а также лицами, на которых возложены обязанности по обучению и воспитанию несовершеннолетних, -</a:t>
            </a:r>
          </a:p>
          <a:p>
            <a:r>
              <a:rPr lang="ru-RU" b="1" dirty="0"/>
              <a:t>влекут наложение административного штрафа в размере от четырех тысяч до пяти тысяч рублей.</a:t>
            </a:r>
          </a:p>
        </p:txBody>
      </p:sp>
    </p:spTree>
    <p:extLst>
      <p:ext uri="{BB962C8B-B14F-4D97-AF65-F5344CB8AC3E}">
        <p14:creationId xmlns="" xmlns:p14="http://schemas.microsoft.com/office/powerpoint/2010/main" val="3428638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764704"/>
            <a:ext cx="7632964" cy="5544616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Статья 20.20.</a:t>
            </a:r>
            <a:r>
              <a:rPr lang="ru-RU" dirty="0"/>
              <a:t> Потребление (распитие) алкогольной продукции в запрещенных местах либо потребление наркотических средств или психотропных веществ в общественных местах</a:t>
            </a:r>
          </a:p>
          <a:p>
            <a:r>
              <a:rPr lang="ru-RU" dirty="0"/>
              <a:t>1. Потребление (распитие) алкогольной продукции в местах, запрещенных </a:t>
            </a:r>
            <a:r>
              <a:rPr lang="ru-RU" u="sng" dirty="0">
                <a:hlinkClick r:id="rId2"/>
              </a:rPr>
              <a:t>федеральным законом</a:t>
            </a:r>
            <a:r>
              <a:rPr lang="ru-RU" dirty="0"/>
              <a:t>, -</a:t>
            </a:r>
          </a:p>
          <a:p>
            <a:r>
              <a:rPr lang="ru-RU" b="1" dirty="0"/>
              <a:t>влечет наложение административного штрафа в размере от пятисот до одной тысячи пятисот рублей.</a:t>
            </a:r>
          </a:p>
          <a:p>
            <a:r>
              <a:rPr lang="ru-RU" dirty="0"/>
              <a:t>2. Потребление наркотических средств или психотропных веществ без назначения врача либо потребление иных одурманивающих веществ на улицах, стадионах, в скверах, парках, в транспортном средстве общего пользования, а также в других общественных местах -</a:t>
            </a:r>
          </a:p>
          <a:p>
            <a:r>
              <a:rPr lang="ru-RU" b="1" dirty="0"/>
              <a:t>влечет наложение административного штрафа в размере от четырех тысяч до пяти тысяч рублей или административный арест на срок до пятнадцати суток.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254262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908720"/>
            <a:ext cx="7272924" cy="4923909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Статья 20.22.</a:t>
            </a:r>
            <a:r>
              <a:rPr lang="ru-RU" dirty="0"/>
              <a:t> Нахождение в состоянии опьянения несовершеннолетних, потребление (распитие) ими алкогольной и спиртосодержащей продукции либо потребление ими наркотических средств или психотропных веществ</a:t>
            </a:r>
          </a:p>
          <a:p>
            <a:r>
              <a:rPr lang="ru-RU" dirty="0"/>
              <a:t>Нахождение в состоянии опьянения несовершеннолетних в возрасте до шестнадцати лет, либо потребление (распитие) ими алкогольной и спиртосодержащей продукции, либо потребление ими наркотических средств или психотропных веществ без назначения врача, иных одурманивающих веществ -</a:t>
            </a:r>
          </a:p>
          <a:p>
            <a:r>
              <a:rPr lang="ru-RU" b="1" dirty="0"/>
              <a:t>влечет наложение административного штрафа на родителей или иных законных представителей несовершеннолетних в размере от одной тысячи пятисот до двух тысяч рублей.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22253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· </a:t>
            </a:r>
            <a:r>
              <a:rPr lang="ru-RU" sz="3100" b="1" dirty="0"/>
              <a:t>Законы Российской Федерации: </a:t>
            </a:r>
            <a:br>
              <a:rPr lang="ru-RU" sz="3100" b="1" dirty="0"/>
            </a:br>
            <a:endParaRPr lang="ru-RU" sz="31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536504"/>
          </a:xfrm>
        </p:spPr>
        <p:txBody>
          <a:bodyPr>
            <a:normAutofit fontScale="62500" lnSpcReduction="20000"/>
          </a:bodyPr>
          <a:lstStyle/>
          <a:p>
            <a:r>
              <a:rPr lang="ru-RU" i="1" dirty="0" smtClean="0"/>
              <a:t>- </a:t>
            </a:r>
            <a:r>
              <a:rPr lang="ru-RU" i="1" dirty="0"/>
              <a:t>Федеральный закон Российской Федерации от 29 декабря 2012 г. N 273-ФЗ "Об образовании в Российской Федерации".</a:t>
            </a:r>
            <a:endParaRPr lang="ru-RU" dirty="0"/>
          </a:p>
          <a:p>
            <a:r>
              <a:rPr lang="ru-RU" i="1" dirty="0"/>
              <a:t>- «Об основных гарантиях прав ребенка в Российской Федерации» от 24.07.1998г. №124-ФЗ </a:t>
            </a:r>
            <a:endParaRPr lang="ru-RU" dirty="0"/>
          </a:p>
          <a:p>
            <a:r>
              <a:rPr lang="ru-RU" i="1" dirty="0"/>
              <a:t>- Федеральный закон от 24.06.1999 N 120-ФЗ (ред. от 02.04.2014, с изм. от 04.06.2014) "Об основах системы профилактики безнадзорности и правонарушений несовершеннолетних"</a:t>
            </a:r>
            <a:endParaRPr lang="ru-RU" dirty="0"/>
          </a:p>
          <a:p>
            <a:r>
              <a:rPr lang="ru-RU" i="1" dirty="0"/>
              <a:t>- «О государственном банке данных о детях, оставшихся без попечения родителей» от 16.04.2001г. №44-ФЗ </a:t>
            </a:r>
            <a:endParaRPr lang="ru-RU" dirty="0"/>
          </a:p>
          <a:p>
            <a:r>
              <a:rPr lang="ru-RU" i="1" dirty="0"/>
              <a:t>- «О порядке установления размеров стипендий и социальных выплат в Российской Федерации» от 7.08.2000г. №122-ФЗ </a:t>
            </a:r>
            <a:endParaRPr lang="ru-RU" dirty="0"/>
          </a:p>
          <a:p>
            <a:r>
              <a:rPr lang="ru-RU" i="1" dirty="0"/>
              <a:t>- «О дополнительных гарантиях по социальной защите детей-сирот и детей, оставшихся без попечения родителей» от 21.12.1996г. №159-ФЗ </a:t>
            </a:r>
            <a:endParaRPr lang="ru-RU" dirty="0"/>
          </a:p>
          <a:p>
            <a:r>
              <a:rPr lang="ru-RU" i="1" dirty="0"/>
              <a:t>- Федеральный закон от 19 мая 1995 г. N 81-ФЗ</a:t>
            </a:r>
            <a:br>
              <a:rPr lang="ru-RU" i="1" dirty="0"/>
            </a:br>
            <a:r>
              <a:rPr lang="ru-RU" i="1" dirty="0"/>
              <a:t>"О государственных пособиях гражданам, имеющим детей"</a:t>
            </a:r>
            <a:endParaRPr lang="ru-RU" dirty="0"/>
          </a:p>
          <a:p>
            <a:r>
              <a:rPr lang="ru-RU" i="1" dirty="0"/>
              <a:t>-Федеральный закон от 07.06.2013 N 120-ФЗ</a:t>
            </a:r>
            <a:br>
              <a:rPr lang="ru-RU" i="1" dirty="0"/>
            </a:br>
            <a:r>
              <a:rPr lang="ru-RU" i="1" dirty="0"/>
              <a:t>"О внесении изменений в отдельные законодательные акты Российской Федерации по вопросам профилактики незаконного потребления наркотических средств и психотропных веществ"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4907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Номенклатура дел по профилактике безнадзорности и правонарушений несовершеннолетних</a:t>
            </a:r>
            <a:r>
              <a:rPr lang="ru-RU" sz="2800" i="1" dirty="0"/>
              <a:t>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132856"/>
            <a:ext cx="6777317" cy="4248472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/>
              <a:t>В общеобразовательном учреждении документально-информационная база, регламентирующая организацию и осуществление профилактики безнадзорности и правонарушений, может включать: </a:t>
            </a:r>
          </a:p>
          <a:p>
            <a:r>
              <a:rPr lang="ru-RU" dirty="0"/>
              <a:t>1) Законодательные и нормативно-правовые документы, регламентирующие деятельность по профилактике безнадзорности и правонарушений (см. раздел «Нормативно-правовые основы организации профилактики безнадзорности и правонарушений несовершеннолетних»). </a:t>
            </a:r>
          </a:p>
          <a:p>
            <a:r>
              <a:rPr lang="ru-RU" dirty="0"/>
              <a:t>2) Документы, регламентирующие деятельность образовательного учреждения и отражающие вопросы профилактики безнадзорности и правонарушений учащихся (устав и другие правоустанавливающие документы, локальные акты, в том числе положение о школьном совете профилактики, о школьном инспекторе по делам несовершеннолетних, должностные инструкции специалистов, приказы, положения).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3107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836712"/>
            <a:ext cx="6777317" cy="4896544"/>
          </a:xfrm>
        </p:spPr>
        <p:txBody>
          <a:bodyPr>
            <a:normAutofit fontScale="32500" lnSpcReduction="20000"/>
          </a:bodyPr>
          <a:lstStyle/>
          <a:p>
            <a:r>
              <a:rPr lang="ru-RU" sz="4000" dirty="0"/>
              <a:t>3) Документы по реализации целевых программ (муниципальных и школьных), направленных на решение проблем безнадзорности и правонарушений несовершеннолетних (тексты программ, приказы, планы их реализации, информация об их исполнении). </a:t>
            </a:r>
          </a:p>
          <a:p>
            <a:r>
              <a:rPr lang="ru-RU" sz="4000" dirty="0"/>
              <a:t>4) Информационно-аналитические материалы по профилактике безнадзорности и правонарушений несовершеннолетних (информации, справки, отчеты школы, доклады, выступления). 5) Статистическая информация по профилактике безнадзорности и правонарушений несовершеннолетних (общее количество учащихся в школе, охват детей дополнительным образованием, информация органов внутренних дел о преступлениях и правонарушениях несовершеннолетних, в том числе учащихся школы, информация органов управления образованием, учреждений здравоохранения, социальной защиты о детях и семьях, находящихся в социально опасном положении, банки данных: </a:t>
            </a:r>
          </a:p>
          <a:p>
            <a:r>
              <a:rPr lang="ru-RU" sz="4000" dirty="0"/>
              <a:t>- несовершеннолетних, состоящих на учете в ОВД </a:t>
            </a:r>
          </a:p>
          <a:p>
            <a:r>
              <a:rPr lang="ru-RU" sz="4000" dirty="0"/>
              <a:t>-не обучающихся и систематически пропускающих учебные занятия по неуважительным причинам </a:t>
            </a:r>
          </a:p>
          <a:p>
            <a:r>
              <a:rPr lang="ru-RU" sz="4000" dirty="0"/>
              <a:t>-учащихся, находящихся на </a:t>
            </a:r>
            <a:r>
              <a:rPr lang="ru-RU" sz="4000" dirty="0" err="1"/>
              <a:t>внутришкольном</a:t>
            </a:r>
            <a:r>
              <a:rPr lang="ru-RU" sz="4000" dirty="0"/>
              <a:t> педагогическом учете </a:t>
            </a:r>
          </a:p>
          <a:p>
            <a:r>
              <a:rPr lang="ru-RU" sz="4000" dirty="0"/>
              <a:t>-многодетных семей </a:t>
            </a:r>
          </a:p>
          <a:p>
            <a:r>
              <a:rPr lang="ru-RU" sz="4000" dirty="0"/>
              <a:t>-семей, имеющих одного родителя </a:t>
            </a:r>
          </a:p>
          <a:p>
            <a:r>
              <a:rPr lang="ru-RU" sz="4000" dirty="0"/>
              <a:t>-детей-сирот и детей, оставшихся без попечения родителей </a:t>
            </a:r>
          </a:p>
          <a:p>
            <a:r>
              <a:rPr lang="ru-RU" sz="4000" dirty="0"/>
              <a:t>-опекаемых детей и детей из патронатных семей </a:t>
            </a:r>
          </a:p>
          <a:p>
            <a:r>
              <a:rPr lang="ru-RU" sz="4000" dirty="0"/>
              <a:t>-семей с низким материальным уровнем </a:t>
            </a:r>
          </a:p>
          <a:p>
            <a:r>
              <a:rPr lang="ru-RU" sz="4000" dirty="0"/>
              <a:t>-детей-инвалидов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870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764704"/>
            <a:ext cx="6777317" cy="561662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6) Методическое обеспечение профилактики безнадзорности и правонарушений (методические рекомендации, сборники, статьи, материалы научно-практических конференций, семинаров, методические разработки, сценарии уроков, классных часов, внеклассных мероприятий). </a:t>
            </a:r>
          </a:p>
          <a:p>
            <a:r>
              <a:rPr lang="ru-RU" dirty="0"/>
              <a:t>7) </a:t>
            </a:r>
            <a:r>
              <a:rPr lang="ru-RU" dirty="0" err="1"/>
              <a:t>Внутришкольный</a:t>
            </a:r>
            <a:r>
              <a:rPr lang="ru-RU" dirty="0"/>
              <a:t> контроль по профилактике безнадзорности и правонарушений несовершеннолетних (график контроля, объекты контроля, формы контроля, программы контроля, аналитические справки, приказы по итогам контроля). </a:t>
            </a:r>
          </a:p>
          <a:p>
            <a:r>
              <a:rPr lang="ru-RU" dirty="0"/>
              <a:t>8) Протоколы совещаний по вопросам профилактики безнадзорности и правонарушений несовершеннолетних (протоколы совещаний при директоре, административных и производственных совещаний, педагогических советов, малых педагогических советов, заседаний родительского комитета, управляющего совета). </a:t>
            </a:r>
          </a:p>
          <a:p>
            <a:r>
              <a:rPr lang="ru-RU" dirty="0"/>
              <a:t>9) Выполнение предписаний надзорных органов (предписания и протесты прокуратуры, акты, справки выше стоящих органов управления образованием, рекомендации, планы мероприятий, приказы по устранению недостатков и исключению фактов нарушений законодательства).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5394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764704"/>
            <a:ext cx="6777317" cy="5544616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10)Психолого-медико-педагогическое сопровождение учащихся, находящихся в социально опасном положении (протоколы заседаний ПМПК, консилиумов, диагностические материалы, дела на детей, нуждающихся в поддержке, их индивидуальные образовательные маршруты, рекомендации специалистов и др.). </a:t>
            </a:r>
          </a:p>
          <a:p>
            <a:r>
              <a:rPr lang="ru-RU" dirty="0"/>
              <a:t>11)Работа с родительской общественностью по предотвращению детской безнадзорности, беспризорности и правонарушений (рекомендации, повестки и протоколы родительских собраний, родительский всеобуч). </a:t>
            </a:r>
          </a:p>
          <a:p>
            <a:r>
              <a:rPr lang="ru-RU" dirty="0"/>
              <a:t>12)Работа школьного совета профилактики (положение о совете, его состав, протоколы заседаний, решения, отчеты, информации). </a:t>
            </a:r>
          </a:p>
          <a:p>
            <a:r>
              <a:rPr lang="ru-RU" dirty="0"/>
              <a:t>13)Система учета не обучающихся детей, систематически пропускающих учебные занятия (список детей по каждому классу, информация по четвертям о пропусках уроков, отчеты классных руководителей, материалы по индивидуальной работе с каждым таким учеником, отчеты школы, дневник (журнал) учета посещения уроков детьми и др.).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5068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Функции образовательных учреждений по профилактике безнадзорности и правонарушений несовершеннолетних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Основным законодательным актом, регламентирующим деятельность органов системы профилактики безнадзорности и правонарушений несовершеннолетних, является закон Российской Федерации «Об основах системы профилактики безнадзорности и правонарушений несовершеннолетних» № ФЗ-120 (с дополнениями и изменениями). </a:t>
            </a:r>
          </a:p>
        </p:txBody>
      </p:sp>
    </p:spTree>
    <p:extLst>
      <p:ext uri="{BB962C8B-B14F-4D97-AF65-F5344CB8AC3E}">
        <p14:creationId xmlns="" xmlns:p14="http://schemas.microsoft.com/office/powerpoint/2010/main" val="1972596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625472"/>
          </a:xfrm>
        </p:spPr>
        <p:txBody>
          <a:bodyPr>
            <a:normAutofit fontScale="90000"/>
          </a:bodyPr>
          <a:lstStyle/>
          <a:p>
            <a:r>
              <a:rPr lang="ru-RU" dirty="0"/>
              <a:t>В соответствии со ст. 14 данного закона </a:t>
            </a:r>
            <a:r>
              <a:rPr lang="ru-RU" u="sng" dirty="0"/>
              <a:t>в компетенции учреждений общего образования входят: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01487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321216"/>
          </a:xfrm>
        </p:spPr>
        <p:txBody>
          <a:bodyPr>
            <a:noAutofit/>
          </a:bodyPr>
          <a:lstStyle/>
          <a:p>
            <a:r>
              <a:rPr lang="ru-RU" sz="1800" b="1" dirty="0"/>
              <a:t>1. Оказание социально-психологической и педагогической помощи несовершеннолетним с ограниченными возможностями здоровья и (или) отклонениями в поведении либо несовершеннолетним, имеющим проблемы в обучении, при которой осуществляется: 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273700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- постановка на </a:t>
            </a:r>
            <a:r>
              <a:rPr lang="ru-RU" dirty="0" err="1"/>
              <a:t>внутришкольный</a:t>
            </a:r>
            <a:r>
              <a:rPr lang="ru-RU" dirty="0"/>
              <a:t> профилактический учет детей, имеющих отклонения в развитии и поведении либо отклонения в обучении; </a:t>
            </a:r>
          </a:p>
          <a:p>
            <a:r>
              <a:rPr lang="ru-RU" dirty="0"/>
              <a:t>-проведение систематической медико-психолого-педагогической диагностики этих детей; </a:t>
            </a:r>
          </a:p>
          <a:p>
            <a:r>
              <a:rPr lang="ru-RU" dirty="0"/>
              <a:t>- разработка индивидуальных маршрутов (планов, программ) коррекции несовершеннолетних, их дальнейшего развития; </a:t>
            </a:r>
          </a:p>
          <a:p>
            <a:r>
              <a:rPr lang="ru-RU" dirty="0"/>
              <a:t>- привлечение необходимых специалистов (медицинских работников, социальных работников, юристов и др.) для проведения консультаций с детьми и родителями, оказания им адресной помощи; </a:t>
            </a:r>
          </a:p>
          <a:p>
            <a:r>
              <a:rPr lang="ru-RU" dirty="0"/>
              <a:t>- разработка педагогами (методическими объединениями) индивидуальных образовательных программ для обучения детей, имеющих отклонения в развитии или поведении; </a:t>
            </a:r>
          </a:p>
          <a:p>
            <a:r>
              <a:rPr lang="ru-RU" dirty="0"/>
              <a:t>- осуществление постоянного педагогического наблюдения (контроля) за поведением учащихся этой категории, посещением учебных занятий, освоением образовательных программ и регулирование ситуации в пользу ученика.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78209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45</TotalTime>
  <Words>2053</Words>
  <Application>Microsoft Office PowerPoint</Application>
  <PresentationFormat>Экран (4:3)</PresentationFormat>
  <Paragraphs>107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Остин</vt:lpstr>
      <vt:lpstr>Нормативно-правовые основы организации профилактики безнадзорности и правонарушений несовершеннолетних  </vt:lpstr>
      <vt:lpstr>· Законы Российской Федерации:  </vt:lpstr>
      <vt:lpstr>Номенклатура дел по профилактике безнадзорности и правонарушений несовершеннолетних </vt:lpstr>
      <vt:lpstr>Слайд 4</vt:lpstr>
      <vt:lpstr>Слайд 5</vt:lpstr>
      <vt:lpstr>Слайд 6</vt:lpstr>
      <vt:lpstr>Функции образовательных учреждений по профилактике безнадзорности и правонарушений несовершеннолетних  </vt:lpstr>
      <vt:lpstr>В соответствии со ст. 14 данного закона в компетенции учреждений общего образования входят:  </vt:lpstr>
      <vt:lpstr>1. Оказание социально-психологической и педагогической помощи несовершеннолетним с ограниченными возможностями здоровья и (или) отклонениями в поведении либо несовершеннолетним, имеющим проблемы в обучении, при которой осуществляется: </vt:lpstr>
      <vt:lpstr>2. Выявление несовершеннолетних, находящихся в социально опасном положении, а также не посещающих или систематически пропускающих по неуважительным причинам занятия в образовательных организациях, принятие мер по их воспитанию и получению ими общего образования. Работа в этом направлении предусматривает:  </vt:lpstr>
      <vt:lpstr>                                                  3. Выявление семей, находящихся в социально опасном положении и оказание им помощи в обучении и воспитании детей. Это:  </vt:lpstr>
      <vt:lpstr>4. Обеспечение организации в образовательных организациях общедоступных спортивных секций, технических и иных кружков, клубов и привлечение к участию в них несовершеннолетних предусматривает:  </vt:lpstr>
      <vt:lpstr>5. Осуществление мер по реализации программ и методик, направленных на формирование законопослушного поведения несовершеннолетних через:  </vt:lpstr>
      <vt:lpstr>Кодекс Российской Федерации об административных правонарушениях от 30 декабря 2001 г. N 195-ФЗ  </vt:lpstr>
      <vt:lpstr> </vt:lpstr>
      <vt:lpstr>Слайд 16</vt:lpstr>
      <vt:lpstr>Слайд 17</vt:lpstr>
      <vt:lpstr>Слайд 18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Катерина</dc:creator>
  <cp:lastModifiedBy>User</cp:lastModifiedBy>
  <cp:revision>9</cp:revision>
  <dcterms:created xsi:type="dcterms:W3CDTF">2014-09-22T17:13:01Z</dcterms:created>
  <dcterms:modified xsi:type="dcterms:W3CDTF">2015-11-11T17:39:17Z</dcterms:modified>
</cp:coreProperties>
</file>